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
  </p:notesMasterIdLst>
  <p:handoutMasterIdLst>
    <p:handoutMasterId r:id="rId4"/>
  </p:handoutMasterIdLst>
  <p:sldIdLst>
    <p:sldId id="387" r:id="rId2"/>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00"/>
    <a:srgbClr val="CFAE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E4B8B3-8C42-4BD4-A8E2-4CCE83B12328}" v="2" dt="2022-11-07T20:49:13.974"/>
    <p1510:client id="{A4D42C97-45C6-4F0D-AF19-4F70C2885A07}" v="88" dt="2022-11-05T01:31:29.868"/>
    <p1510:client id="{B5A546D7-C161-413C-8C79-25D12D992085}" v="57" dt="2022-11-07T20:47:40.604"/>
    <p1510:client id="{E1A17704-2DAB-4914-964E-3101B70D5C5B}" v="210" dt="2022-11-05T01:46:47.623"/>
    <p1510:client id="{F5A65C67-5E1C-48DF-B5EE-AD424664C860}" v="4" dt="2022-11-07T18:25:24.4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61" autoAdjust="0"/>
    <p:restoredTop sz="95097" autoAdjust="0"/>
  </p:normalViewPr>
  <p:slideViewPr>
    <p:cSldViewPr snapToGrid="0" snapToObjects="1">
      <p:cViewPr varScale="1">
        <p:scale>
          <a:sx n="79" d="100"/>
          <a:sy n="79" d="100"/>
        </p:scale>
        <p:origin x="878" y="77"/>
      </p:cViewPr>
      <p:guideLst/>
    </p:cSldViewPr>
  </p:slideViewPr>
  <p:notesTextViewPr>
    <p:cViewPr>
      <p:scale>
        <a:sx n="3" d="2"/>
        <a:sy n="3" d="2"/>
      </p:scale>
      <p:origin x="0" y="0"/>
    </p:cViewPr>
  </p:notesTextViewPr>
  <p:sorterViewPr>
    <p:cViewPr>
      <p:scale>
        <a:sx n="70" d="100"/>
        <a:sy n="70" d="100"/>
      </p:scale>
      <p:origin x="0" y="-4088"/>
    </p:cViewPr>
  </p:sorterViewPr>
  <p:notesViewPr>
    <p:cSldViewPr snapToGrid="0" snapToObjects="1">
      <p:cViewPr varScale="1">
        <p:scale>
          <a:sx n="80" d="100"/>
          <a:sy n="80" d="100"/>
        </p:scale>
        <p:origin x="361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handoutMaster" Target="handoutMasters/handoutMaster1.xml"/><Relationship Id="rId9"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E0CAD82-A0C8-4D0A-ABD4-C7506DA867C4}"/>
              </a:ext>
            </a:extLst>
          </p:cNvPr>
          <p:cNvSpPr>
            <a:spLocks noGrp="1"/>
          </p:cNvSpPr>
          <p:nvPr>
            <p:ph type="hdr" sz="quarter"/>
          </p:nvPr>
        </p:nvSpPr>
        <p:spPr>
          <a:xfrm>
            <a:off x="1" y="0"/>
            <a:ext cx="3038475" cy="466726"/>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30B8966-CA86-4F8B-A1DC-E4B27EA05F1C}"/>
              </a:ext>
            </a:extLst>
          </p:cNvPr>
          <p:cNvSpPr>
            <a:spLocks noGrp="1"/>
          </p:cNvSpPr>
          <p:nvPr>
            <p:ph type="dt" sz="quarter" idx="1"/>
          </p:nvPr>
        </p:nvSpPr>
        <p:spPr>
          <a:xfrm>
            <a:off x="3970338" y="0"/>
            <a:ext cx="3038475" cy="466726"/>
          </a:xfrm>
          <a:prstGeom prst="rect">
            <a:avLst/>
          </a:prstGeom>
        </p:spPr>
        <p:txBody>
          <a:bodyPr vert="horz" lIns="91440" tIns="45720" rIns="91440" bIns="45720" rtlCol="0"/>
          <a:lstStyle>
            <a:lvl1pPr algn="r">
              <a:defRPr sz="1200"/>
            </a:lvl1pPr>
          </a:lstStyle>
          <a:p>
            <a:fld id="{0C772AFE-C766-4234-802D-4743A0E558C8}" type="datetimeFigureOut">
              <a:rPr lang="en-US" smtClean="0"/>
              <a:t>3/22/2023</a:t>
            </a:fld>
            <a:endParaRPr lang="en-US" dirty="0"/>
          </a:p>
        </p:txBody>
      </p:sp>
      <p:sp>
        <p:nvSpPr>
          <p:cNvPr id="4" name="Footer Placeholder 3">
            <a:extLst>
              <a:ext uri="{FF2B5EF4-FFF2-40B4-BE49-F238E27FC236}">
                <a16:creationId xmlns:a16="http://schemas.microsoft.com/office/drawing/2014/main" id="{2CF46503-97A3-4D9E-9B73-906CF497EAD5}"/>
              </a:ext>
            </a:extLst>
          </p:cNvPr>
          <p:cNvSpPr>
            <a:spLocks noGrp="1"/>
          </p:cNvSpPr>
          <p:nvPr>
            <p:ph type="ftr" sz="quarter" idx="2"/>
          </p:nvPr>
        </p:nvSpPr>
        <p:spPr>
          <a:xfrm>
            <a:off x="1" y="8829676"/>
            <a:ext cx="3038475" cy="466726"/>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6424FD7-5E8B-4800-B492-5643BF03B6C9}"/>
              </a:ext>
            </a:extLst>
          </p:cNvPr>
          <p:cNvSpPr>
            <a:spLocks noGrp="1"/>
          </p:cNvSpPr>
          <p:nvPr>
            <p:ph type="sldNum" sz="quarter" idx="3"/>
          </p:nvPr>
        </p:nvSpPr>
        <p:spPr>
          <a:xfrm>
            <a:off x="3970338" y="8829676"/>
            <a:ext cx="3038475" cy="466726"/>
          </a:xfrm>
          <a:prstGeom prst="rect">
            <a:avLst/>
          </a:prstGeom>
        </p:spPr>
        <p:txBody>
          <a:bodyPr vert="horz" lIns="91440" tIns="45720" rIns="91440" bIns="45720" rtlCol="0" anchor="b"/>
          <a:lstStyle>
            <a:lvl1pPr algn="r">
              <a:defRPr sz="1200"/>
            </a:lvl1pPr>
          </a:lstStyle>
          <a:p>
            <a:fld id="{C91CB36C-FB73-4403-8335-B2E006F35C81}" type="slidenum">
              <a:rPr lang="en-US" smtClean="0"/>
              <a:t>‹#›</a:t>
            </a:fld>
            <a:endParaRPr lang="en-US" dirty="0"/>
          </a:p>
        </p:txBody>
      </p:sp>
    </p:spTree>
    <p:extLst>
      <p:ext uri="{BB962C8B-B14F-4D97-AF65-F5344CB8AC3E}">
        <p14:creationId xmlns:p14="http://schemas.microsoft.com/office/powerpoint/2010/main" val="29589279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1"/>
            <a:ext cx="3037840" cy="466434"/>
          </a:xfrm>
          <a:prstGeom prst="rect">
            <a:avLst/>
          </a:prstGeom>
        </p:spPr>
        <p:txBody>
          <a:bodyPr vert="horz" lIns="93177" tIns="46589" rIns="93177" bIns="46589" rtlCol="0"/>
          <a:lstStyle>
            <a:lvl1pPr algn="r">
              <a:defRPr sz="1200"/>
            </a:lvl1pPr>
          </a:lstStyle>
          <a:p>
            <a:fld id="{18FB3966-F140-43F2-BB90-69495BF7B5CD}" type="datetimeFigureOut">
              <a:rPr lang="en-US" smtClean="0"/>
              <a:t>3/22/2023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17D0DCA-A90A-4D9A-9651-03AC7085FB63}" type="slidenum">
              <a:rPr lang="en-US" smtClean="0"/>
              <a:t>‹#›</a:t>
            </a:fld>
            <a:endParaRPr lang="en-US" dirty="0"/>
          </a:p>
        </p:txBody>
      </p:sp>
    </p:spTree>
    <p:extLst>
      <p:ext uri="{BB962C8B-B14F-4D97-AF65-F5344CB8AC3E}">
        <p14:creationId xmlns:p14="http://schemas.microsoft.com/office/powerpoint/2010/main" val="4054823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t>Sethuraman Panchanathan, Director of the National Science Foundation, visited UCLA. See https://newsroom.ucla.edu/stories/national-science-foundation-sethuraman-panchanathan-campus-visit </a:t>
            </a:r>
          </a:p>
          <a:p>
            <a:pPr algn="just"/>
            <a:endParaRPr lang="en-US" dirty="0"/>
          </a:p>
          <a:p>
            <a:pPr algn="just"/>
            <a:r>
              <a:rPr lang="en-US" sz="1200" dirty="0">
                <a:latin typeface="Arial"/>
                <a:cs typeface="Arial"/>
              </a:rPr>
              <a:t>BioPACIFIC MIP, https://biopacificmip.org/, is a Materials Innovation Platform at UCSB and UCLA.</a:t>
            </a:r>
            <a:endParaRPr lang="en-US" dirty="0"/>
          </a:p>
          <a:p>
            <a:pPr algn="just"/>
            <a:endParaRPr lang="en-US" dirty="0"/>
          </a:p>
          <a:p>
            <a:pPr algn="just"/>
            <a:endParaRPr lang="en-US" dirty="0"/>
          </a:p>
          <a:p>
            <a:pPr algn="just"/>
            <a:endParaRPr lang="en-US" dirty="0"/>
          </a:p>
          <a:p>
            <a:pPr algn="just"/>
            <a:endParaRPr lang="en-US" dirty="0"/>
          </a:p>
          <a:p>
            <a:pPr algn="just"/>
            <a:endParaRPr lang="en-US" dirty="0"/>
          </a:p>
          <a:p>
            <a:pPr algn="just"/>
            <a:endParaRPr lang="en-US" dirty="0"/>
          </a:p>
          <a:p>
            <a:pPr algn="just"/>
            <a:endParaRPr lang="en-US" sz="1000" dirty="0">
              <a:cs typeface="Calibri"/>
            </a:endParaRPr>
          </a:p>
          <a:p>
            <a:endParaRPr lang="en-US" dirty="0"/>
          </a:p>
        </p:txBody>
      </p:sp>
      <p:sp>
        <p:nvSpPr>
          <p:cNvPr id="4" name="Slide Number Placeholder 3"/>
          <p:cNvSpPr>
            <a:spLocks noGrp="1"/>
          </p:cNvSpPr>
          <p:nvPr>
            <p:ph type="sldNum" sz="quarter" idx="5"/>
          </p:nvPr>
        </p:nvSpPr>
        <p:spPr/>
        <p:txBody>
          <a:bodyPr/>
          <a:lstStyle/>
          <a:p>
            <a:fld id="{B17D0DCA-A90A-4D9A-9651-03AC7085FB63}" type="slidenum">
              <a:rPr lang="en-US" smtClean="0"/>
              <a:t>1</a:t>
            </a:fld>
            <a:endParaRPr lang="en-US" dirty="0"/>
          </a:p>
        </p:txBody>
      </p:sp>
    </p:spTree>
    <p:extLst>
      <p:ext uri="{BB962C8B-B14F-4D97-AF65-F5344CB8AC3E}">
        <p14:creationId xmlns:p14="http://schemas.microsoft.com/office/powerpoint/2010/main" val="3920452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B1FBA00-CEC0-FF45-A57B-8470651015F1}" type="datetimeFigureOut">
              <a:rPr lang="en-US" smtClean="0"/>
              <a:t>3/22/2023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sz="2000"/>
            </a:lvl1pPr>
          </a:lstStyle>
          <a:p>
            <a:fld id="{A3C91C77-9858-7D47-A426-16DA4062646D}" type="slidenum">
              <a:rPr lang="en-US" smtClean="0"/>
              <a:pPr/>
              <a:t>‹#›</a:t>
            </a:fld>
            <a:endParaRPr lang="en-US" dirty="0"/>
          </a:p>
        </p:txBody>
      </p:sp>
      <p:sp>
        <p:nvSpPr>
          <p:cNvPr id="7" name="hcSlideMaster.Title SlideHeader">
            <a:extLst>
              <a:ext uri="{FF2B5EF4-FFF2-40B4-BE49-F238E27FC236}">
                <a16:creationId xmlns:a16="http://schemas.microsoft.com/office/drawing/2014/main" id="{F1E3BEA2-D34A-B2F7-2ADD-7E732BF11DAB}"/>
              </a:ext>
            </a:extLst>
          </p:cNvPr>
          <p:cNvSpPr txBox="1"/>
          <p:nvPr userDrawn="1"/>
        </p:nvSpPr>
        <p:spPr>
          <a:xfrm>
            <a:off x="0" y="0"/>
            <a:ext cx="12192000" cy="369332"/>
          </a:xfrm>
          <a:prstGeom prst="rect">
            <a:avLst/>
          </a:prstGeom>
          <a:noFill/>
        </p:spPr>
        <p:txBody>
          <a:bodyPr vert="horz" rtlCol="0">
            <a:spAutoFit/>
          </a:bodyPr>
          <a:lstStyle/>
          <a:p>
            <a:endParaRPr lang="en-US" dirty="0"/>
          </a:p>
        </p:txBody>
      </p:sp>
      <p:sp>
        <p:nvSpPr>
          <p:cNvPr id="8" name="hcTitle SlideHeader">
            <a:extLst>
              <a:ext uri="{FF2B5EF4-FFF2-40B4-BE49-F238E27FC236}">
                <a16:creationId xmlns:a16="http://schemas.microsoft.com/office/drawing/2014/main" id="{AA49F0DD-48FE-BA29-C2DD-DE44305463AC}"/>
              </a:ext>
            </a:extLst>
          </p:cNvPr>
          <p:cNvSpPr txBox="1"/>
          <p:nvPr userDrawn="1"/>
        </p:nvSpPr>
        <p:spPr>
          <a:xfrm>
            <a:off x="0" y="0"/>
            <a:ext cx="12192000" cy="369332"/>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4044680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367172BC-940E-4A2E-8CD8-C0B883DE9C6B}"/>
              </a:ext>
            </a:extLst>
          </p:cNvPr>
          <p:cNvSpPr txBox="1"/>
          <p:nvPr userDrawn="1"/>
        </p:nvSpPr>
        <p:spPr>
          <a:xfrm>
            <a:off x="1" y="3483"/>
            <a:ext cx="12217051" cy="805955"/>
          </a:xfrm>
          <a:prstGeom prst="rect">
            <a:avLst/>
          </a:prstGeom>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p:spPr>
        <p:txBody>
          <a:bodyPr wrap="square" rtlCol="0">
            <a:spAutoFit/>
          </a:bodyPr>
          <a:lstStyle/>
          <a:p>
            <a:endParaRPr lang="en-US" sz="4400" b="1" dirty="0">
              <a:solidFill>
                <a:srgbClr val="0BC564"/>
              </a:solidFill>
              <a:latin typeface="Sitka Subheading" panose="02000505000000020004" pitchFamily="2" charset="0"/>
            </a:endParaRPr>
          </a:p>
        </p:txBody>
      </p:sp>
      <p:sp>
        <p:nvSpPr>
          <p:cNvPr id="3" name="Content Placeholder 2"/>
          <p:cNvSpPr>
            <a:spLocks noGrp="1"/>
          </p:cNvSpPr>
          <p:nvPr>
            <p:ph idx="1"/>
          </p:nvPr>
        </p:nvSpPr>
        <p:spPr>
          <a:xfrm>
            <a:off x="505332" y="1334133"/>
            <a:ext cx="10962967" cy="4351338"/>
          </a:xfrm>
        </p:spPr>
        <p:txBody>
          <a:bodyPr/>
          <a:lstStyle>
            <a:lvl1pPr marL="341313" indent="-341313">
              <a:buClr>
                <a:schemeClr val="accent4">
                  <a:lumMod val="75000"/>
                </a:schemeClr>
              </a:buClr>
              <a:buFont typeface="Wingdings" panose="05000000000000000000" pitchFamily="2" charset="2"/>
              <a:buChar char="Ø"/>
              <a:defRPr sz="2400"/>
            </a:lvl1pPr>
            <a:lvl2pPr marL="742950" indent="-285750">
              <a:buClr>
                <a:srgbClr val="00B050"/>
              </a:buClr>
              <a:buSzPct val="88000"/>
              <a:buFont typeface="Wingdings" panose="05000000000000000000" pitchFamily="2" charset="2"/>
              <a:buChar char="v"/>
              <a:defRPr sz="2000">
                <a:solidFill>
                  <a:srgbClr val="0070C0"/>
                </a:solidFill>
              </a:defRPr>
            </a:lvl2pPr>
            <a:lvl3pPr>
              <a:defRPr sz="18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B1FBA00-CEC0-FF45-A57B-8470651015F1}" type="datetimeFigureOut">
              <a:rPr lang="en-US" smtClean="0"/>
              <a:t>3/22/2023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C91C77-9858-7D47-A426-16DA4062646D}" type="slidenum">
              <a:rPr lang="en-US" smtClean="0"/>
              <a:t>‹#›</a:t>
            </a:fld>
            <a:endParaRPr lang="en-US" dirty="0"/>
          </a:p>
        </p:txBody>
      </p:sp>
      <p:grpSp>
        <p:nvGrpSpPr>
          <p:cNvPr id="8" name="Group 7">
            <a:extLst>
              <a:ext uri="{FF2B5EF4-FFF2-40B4-BE49-F238E27FC236}">
                <a16:creationId xmlns:a16="http://schemas.microsoft.com/office/drawing/2014/main" id="{A6FE884D-58A3-4184-AB17-66534DCC4DB6}"/>
              </a:ext>
            </a:extLst>
          </p:cNvPr>
          <p:cNvGrpSpPr/>
          <p:nvPr userDrawn="1"/>
        </p:nvGrpSpPr>
        <p:grpSpPr>
          <a:xfrm>
            <a:off x="0" y="6243697"/>
            <a:ext cx="12192000" cy="653979"/>
            <a:chOff x="0" y="6243697"/>
            <a:chExt cx="12192000" cy="653979"/>
          </a:xfrm>
        </p:grpSpPr>
        <p:sp>
          <p:nvSpPr>
            <p:cNvPr id="9" name="Rectangle 8">
              <a:extLst>
                <a:ext uri="{FF2B5EF4-FFF2-40B4-BE49-F238E27FC236}">
                  <a16:creationId xmlns:a16="http://schemas.microsoft.com/office/drawing/2014/main" id="{CB81B90C-32BC-4424-9FC3-8820F4F831FD}"/>
                </a:ext>
              </a:extLst>
            </p:cNvPr>
            <p:cNvSpPr/>
            <p:nvPr/>
          </p:nvSpPr>
          <p:spPr>
            <a:xfrm>
              <a:off x="0" y="6243697"/>
              <a:ext cx="12192000" cy="653979"/>
            </a:xfrm>
            <a:prstGeom prst="rect">
              <a:avLst/>
            </a:prstGeom>
            <a:gradFill>
              <a:gsLst>
                <a:gs pos="0">
                  <a:schemeClr val="accent1">
                    <a:lumMod val="5000"/>
                    <a:lumOff val="95000"/>
                  </a:schemeClr>
                </a:gs>
                <a:gs pos="100000">
                  <a:srgbClr val="CFAEC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D1D30BB6-D616-40CE-B2FB-BBE33F3A23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4201" y="6272178"/>
              <a:ext cx="2200675" cy="547540"/>
            </a:xfrm>
            <a:prstGeom prst="rect">
              <a:avLst/>
            </a:prstGeom>
          </p:spPr>
        </p:pic>
        <p:sp>
          <p:nvSpPr>
            <p:cNvPr id="11" name="Rectangle 10">
              <a:extLst>
                <a:ext uri="{FF2B5EF4-FFF2-40B4-BE49-F238E27FC236}">
                  <a16:creationId xmlns:a16="http://schemas.microsoft.com/office/drawing/2014/main" id="{B1D12693-52E7-4A60-B43B-D0DFA28FF4B8}"/>
                </a:ext>
              </a:extLst>
            </p:cNvPr>
            <p:cNvSpPr/>
            <p:nvPr/>
          </p:nvSpPr>
          <p:spPr>
            <a:xfrm>
              <a:off x="3055819" y="6395091"/>
              <a:ext cx="2877205" cy="230832"/>
            </a:xfrm>
            <a:prstGeom prst="rect">
              <a:avLst/>
            </a:prstGeom>
            <a:noFill/>
          </p:spPr>
          <p:txBody>
            <a:bodyPr wrap="square" lIns="91440" tIns="45720" rIns="91440" bIns="45720">
              <a:spAutoFit/>
            </a:bodyPr>
            <a:lstStyle/>
            <a:p>
              <a:pPr algn="ctr"/>
              <a:r>
                <a:rPr lang="en-US" sz="900" b="0" i="1" dirty="0">
                  <a:ln w="0"/>
                  <a:solidFill>
                    <a:schemeClr val="accent1"/>
                  </a:solidFill>
                  <a:effectLst/>
                  <a:latin typeface="Arial" panose="020B0604020202020204" pitchFamily="34" charset="0"/>
                  <a:cs typeface="Arial" panose="020B0604020202020204" pitchFamily="34" charset="0"/>
                </a:rPr>
                <a:t>Where Materials Begin and Society Benefits</a:t>
              </a:r>
            </a:p>
          </p:txBody>
        </p:sp>
        <p:pic>
          <p:nvPicPr>
            <p:cNvPr id="12" name="Picture 6" descr="G:\Apodaca Work Current\NSF logo\NEW NSF Logo Design\Final\BitmapLogo_NOLayers_F.png">
              <a:extLst>
                <a:ext uri="{FF2B5EF4-FFF2-40B4-BE49-F238E27FC236}">
                  <a16:creationId xmlns:a16="http://schemas.microsoft.com/office/drawing/2014/main" id="{F15D63B7-D6AC-4D16-A3FF-67A9EA8A3FBD}"/>
                </a:ext>
              </a:extLst>
            </p:cNvPr>
            <p:cNvPicPr>
              <a:picLocks noChangeAspect="1" noChangeArrowheads="1"/>
            </p:cNvPicPr>
            <p:nvPr/>
          </p:nvPicPr>
          <p:blipFill>
            <a:blip r:embed="rId3" cstate="print"/>
            <a:srcRect/>
            <a:stretch>
              <a:fillRect/>
            </a:stretch>
          </p:blipFill>
          <p:spPr bwMode="auto">
            <a:xfrm>
              <a:off x="246524" y="6257889"/>
              <a:ext cx="616493" cy="619937"/>
            </a:xfrm>
            <a:prstGeom prst="rect">
              <a:avLst/>
            </a:prstGeom>
            <a:noFill/>
            <a:ln w="9525">
              <a:noFill/>
              <a:miter lim="800000"/>
              <a:headEnd/>
              <a:tailEnd/>
            </a:ln>
          </p:spPr>
        </p:pic>
      </p:grpSp>
      <p:sp>
        <p:nvSpPr>
          <p:cNvPr id="13" name="Slide Number Placeholder 6">
            <a:extLst>
              <a:ext uri="{FF2B5EF4-FFF2-40B4-BE49-F238E27FC236}">
                <a16:creationId xmlns:a16="http://schemas.microsoft.com/office/drawing/2014/main" id="{F1879F59-781A-49BB-BF9A-CCA5B51EF70B}"/>
              </a:ext>
            </a:extLst>
          </p:cNvPr>
          <p:cNvSpPr txBox="1">
            <a:spLocks/>
          </p:cNvSpPr>
          <p:nvPr userDrawn="1"/>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000" dirty="0">
              <a:solidFill>
                <a:schemeClr val="tx1"/>
              </a:solidFill>
            </a:endParaRPr>
          </a:p>
        </p:txBody>
      </p:sp>
      <p:grpSp>
        <p:nvGrpSpPr>
          <p:cNvPr id="2" name="Group 1">
            <a:extLst>
              <a:ext uri="{FF2B5EF4-FFF2-40B4-BE49-F238E27FC236}">
                <a16:creationId xmlns:a16="http://schemas.microsoft.com/office/drawing/2014/main" id="{9C35AE24-2FFE-43AC-8D0E-2C1F1775D353}"/>
              </a:ext>
            </a:extLst>
          </p:cNvPr>
          <p:cNvGrpSpPr/>
          <p:nvPr userDrawn="1"/>
        </p:nvGrpSpPr>
        <p:grpSpPr>
          <a:xfrm>
            <a:off x="1" y="136525"/>
            <a:ext cx="3219519" cy="417702"/>
            <a:chOff x="0" y="261462"/>
            <a:chExt cx="3219519" cy="417702"/>
          </a:xfrm>
        </p:grpSpPr>
        <p:sp>
          <p:nvSpPr>
            <p:cNvPr id="18" name="Rectangle 17">
              <a:extLst>
                <a:ext uri="{FF2B5EF4-FFF2-40B4-BE49-F238E27FC236}">
                  <a16:creationId xmlns:a16="http://schemas.microsoft.com/office/drawing/2014/main" id="{6DB8D7F3-969C-475E-B572-7EC9EB537821}"/>
                </a:ext>
              </a:extLst>
            </p:cNvPr>
            <p:cNvSpPr/>
            <p:nvPr userDrawn="1"/>
          </p:nvSpPr>
          <p:spPr>
            <a:xfrm>
              <a:off x="0" y="262753"/>
              <a:ext cx="2765425" cy="41641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ight Triangle 18">
              <a:extLst>
                <a:ext uri="{FF2B5EF4-FFF2-40B4-BE49-F238E27FC236}">
                  <a16:creationId xmlns:a16="http://schemas.microsoft.com/office/drawing/2014/main" id="{5DB0C155-8A7C-43CC-9880-AC3AE5A1C484}"/>
                </a:ext>
              </a:extLst>
            </p:cNvPr>
            <p:cNvSpPr/>
            <p:nvPr userDrawn="1"/>
          </p:nvSpPr>
          <p:spPr>
            <a:xfrm>
              <a:off x="2762250" y="261462"/>
              <a:ext cx="457269" cy="417701"/>
            </a:xfrm>
            <a:prstGeom prst="r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 name="Group 19">
            <a:extLst>
              <a:ext uri="{FF2B5EF4-FFF2-40B4-BE49-F238E27FC236}">
                <a16:creationId xmlns:a16="http://schemas.microsoft.com/office/drawing/2014/main" id="{5D4ECD3F-7969-485E-B278-53AC0106BB8A}"/>
              </a:ext>
            </a:extLst>
          </p:cNvPr>
          <p:cNvGrpSpPr/>
          <p:nvPr userDrawn="1"/>
        </p:nvGrpSpPr>
        <p:grpSpPr>
          <a:xfrm>
            <a:off x="4707584" y="807282"/>
            <a:ext cx="7484416" cy="444970"/>
            <a:chOff x="4707584" y="910048"/>
            <a:chExt cx="7484416" cy="444970"/>
          </a:xfrm>
          <a:solidFill>
            <a:schemeClr val="accent4">
              <a:lumMod val="40000"/>
              <a:lumOff val="60000"/>
            </a:schemeClr>
          </a:solidFill>
        </p:grpSpPr>
        <p:sp>
          <p:nvSpPr>
            <p:cNvPr id="21" name="Rectangle 20">
              <a:extLst>
                <a:ext uri="{FF2B5EF4-FFF2-40B4-BE49-F238E27FC236}">
                  <a16:creationId xmlns:a16="http://schemas.microsoft.com/office/drawing/2014/main" id="{025E91AE-8319-479A-ADB1-63FB2919E1FE}"/>
                </a:ext>
              </a:extLst>
            </p:cNvPr>
            <p:cNvSpPr/>
            <p:nvPr/>
          </p:nvSpPr>
          <p:spPr>
            <a:xfrm>
              <a:off x="5164853" y="910048"/>
              <a:ext cx="7027147" cy="4449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ight Triangle 21">
              <a:extLst>
                <a:ext uri="{FF2B5EF4-FFF2-40B4-BE49-F238E27FC236}">
                  <a16:creationId xmlns:a16="http://schemas.microsoft.com/office/drawing/2014/main" id="{F552B3A4-7B10-43CC-A171-543453CE49FF}"/>
                </a:ext>
              </a:extLst>
            </p:cNvPr>
            <p:cNvSpPr/>
            <p:nvPr/>
          </p:nvSpPr>
          <p:spPr>
            <a:xfrm rot="10800000">
              <a:off x="4707584" y="910048"/>
              <a:ext cx="457269" cy="44497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 name="Group 22">
            <a:extLst>
              <a:ext uri="{FF2B5EF4-FFF2-40B4-BE49-F238E27FC236}">
                <a16:creationId xmlns:a16="http://schemas.microsoft.com/office/drawing/2014/main" id="{390E5B9A-ABC2-4C17-A58C-E2F4BE865018}"/>
              </a:ext>
            </a:extLst>
          </p:cNvPr>
          <p:cNvGrpSpPr/>
          <p:nvPr userDrawn="1"/>
        </p:nvGrpSpPr>
        <p:grpSpPr>
          <a:xfrm>
            <a:off x="0" y="73769"/>
            <a:ext cx="3219519" cy="417702"/>
            <a:chOff x="0" y="261462"/>
            <a:chExt cx="3219519" cy="417702"/>
          </a:xfrm>
        </p:grpSpPr>
        <p:sp>
          <p:nvSpPr>
            <p:cNvPr id="24" name="Rectangle 23">
              <a:extLst>
                <a:ext uri="{FF2B5EF4-FFF2-40B4-BE49-F238E27FC236}">
                  <a16:creationId xmlns:a16="http://schemas.microsoft.com/office/drawing/2014/main" id="{8DE408ED-2610-4A02-89E2-948756405E64}"/>
                </a:ext>
              </a:extLst>
            </p:cNvPr>
            <p:cNvSpPr/>
            <p:nvPr userDrawn="1"/>
          </p:nvSpPr>
          <p:spPr>
            <a:xfrm>
              <a:off x="0" y="262753"/>
              <a:ext cx="2765425" cy="41641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ight Triangle 24">
              <a:extLst>
                <a:ext uri="{FF2B5EF4-FFF2-40B4-BE49-F238E27FC236}">
                  <a16:creationId xmlns:a16="http://schemas.microsoft.com/office/drawing/2014/main" id="{76E3B448-16DD-467E-867A-1541BE5B6316}"/>
                </a:ext>
              </a:extLst>
            </p:cNvPr>
            <p:cNvSpPr/>
            <p:nvPr userDrawn="1"/>
          </p:nvSpPr>
          <p:spPr>
            <a:xfrm>
              <a:off x="2762250" y="261462"/>
              <a:ext cx="457269" cy="417701"/>
            </a:xfrm>
            <a:prstGeom prst="r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hcSlideMaster.Title and ContentHeader">
            <a:extLst>
              <a:ext uri="{FF2B5EF4-FFF2-40B4-BE49-F238E27FC236}">
                <a16:creationId xmlns:a16="http://schemas.microsoft.com/office/drawing/2014/main" id="{72112F41-3B40-F54F-4D40-DB93DFA321A1}"/>
              </a:ext>
            </a:extLst>
          </p:cNvPr>
          <p:cNvSpPr txBox="1"/>
          <p:nvPr userDrawn="1"/>
        </p:nvSpPr>
        <p:spPr>
          <a:xfrm>
            <a:off x="0" y="0"/>
            <a:ext cx="12192000" cy="369332"/>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3607707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TITUS">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367172BC-940E-4A2E-8CD8-C0B883DE9C6B}"/>
              </a:ext>
            </a:extLst>
          </p:cNvPr>
          <p:cNvSpPr txBox="1"/>
          <p:nvPr userDrawn="1"/>
        </p:nvSpPr>
        <p:spPr>
          <a:xfrm>
            <a:off x="1" y="3483"/>
            <a:ext cx="12217051" cy="805955"/>
          </a:xfrm>
          <a:prstGeom prst="rect">
            <a:avLst/>
          </a:prstGeom>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p:spPr>
        <p:txBody>
          <a:bodyPr wrap="square" rtlCol="0">
            <a:spAutoFit/>
          </a:bodyPr>
          <a:lstStyle/>
          <a:p>
            <a:endParaRPr lang="en-US" sz="4400" b="1" dirty="0">
              <a:solidFill>
                <a:srgbClr val="0BC564"/>
              </a:solidFill>
              <a:latin typeface="Sitka Subheading" panose="02000505000000020004" pitchFamily="2" charset="0"/>
            </a:endParaRPr>
          </a:p>
        </p:txBody>
      </p:sp>
      <p:sp>
        <p:nvSpPr>
          <p:cNvPr id="3" name="Content Placeholder 2"/>
          <p:cNvSpPr>
            <a:spLocks noGrp="1"/>
          </p:cNvSpPr>
          <p:nvPr>
            <p:ph idx="1"/>
          </p:nvPr>
        </p:nvSpPr>
        <p:spPr>
          <a:xfrm>
            <a:off x="505332" y="1334133"/>
            <a:ext cx="10962967" cy="4351338"/>
          </a:xfrm>
        </p:spPr>
        <p:txBody>
          <a:bodyPr/>
          <a:lstStyle>
            <a:lvl1pPr marL="341313" indent="-341313">
              <a:buClr>
                <a:schemeClr val="accent4">
                  <a:lumMod val="75000"/>
                </a:schemeClr>
              </a:buClr>
              <a:buFont typeface="Wingdings" panose="05000000000000000000" pitchFamily="2" charset="2"/>
              <a:buChar char="Ø"/>
              <a:defRPr sz="2400"/>
            </a:lvl1pPr>
            <a:lvl2pPr marL="742950" indent="-285750">
              <a:buClr>
                <a:srgbClr val="00B050"/>
              </a:buClr>
              <a:buSzPct val="88000"/>
              <a:buFont typeface="Wingdings" panose="05000000000000000000" pitchFamily="2" charset="2"/>
              <a:buChar char="v"/>
              <a:defRPr sz="2000">
                <a:solidFill>
                  <a:srgbClr val="0070C0"/>
                </a:solidFill>
              </a:defRPr>
            </a:lvl2pPr>
            <a:lvl3pPr>
              <a:defRPr sz="18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B1FBA00-CEC0-FF45-A57B-8470651015F1}" type="datetimeFigureOut">
              <a:rPr lang="en-US" smtClean="0"/>
              <a:t>3/22/2023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C91C77-9858-7D47-A426-16DA4062646D}" type="slidenum">
              <a:rPr lang="en-US" smtClean="0"/>
              <a:t>‹#›</a:t>
            </a:fld>
            <a:endParaRPr lang="en-US" dirty="0"/>
          </a:p>
        </p:txBody>
      </p:sp>
      <p:grpSp>
        <p:nvGrpSpPr>
          <p:cNvPr id="8" name="Group 7">
            <a:extLst>
              <a:ext uri="{FF2B5EF4-FFF2-40B4-BE49-F238E27FC236}">
                <a16:creationId xmlns:a16="http://schemas.microsoft.com/office/drawing/2014/main" id="{A6FE884D-58A3-4184-AB17-66534DCC4DB6}"/>
              </a:ext>
            </a:extLst>
          </p:cNvPr>
          <p:cNvGrpSpPr/>
          <p:nvPr userDrawn="1"/>
        </p:nvGrpSpPr>
        <p:grpSpPr>
          <a:xfrm>
            <a:off x="0" y="6243697"/>
            <a:ext cx="12192000" cy="653979"/>
            <a:chOff x="0" y="6243697"/>
            <a:chExt cx="12192000" cy="653979"/>
          </a:xfrm>
        </p:grpSpPr>
        <p:sp>
          <p:nvSpPr>
            <p:cNvPr id="9" name="Rectangle 8">
              <a:extLst>
                <a:ext uri="{FF2B5EF4-FFF2-40B4-BE49-F238E27FC236}">
                  <a16:creationId xmlns:a16="http://schemas.microsoft.com/office/drawing/2014/main" id="{CB81B90C-32BC-4424-9FC3-8820F4F831FD}"/>
                </a:ext>
              </a:extLst>
            </p:cNvPr>
            <p:cNvSpPr/>
            <p:nvPr/>
          </p:nvSpPr>
          <p:spPr>
            <a:xfrm>
              <a:off x="0" y="6243697"/>
              <a:ext cx="12192000" cy="653979"/>
            </a:xfrm>
            <a:prstGeom prst="rect">
              <a:avLst/>
            </a:prstGeom>
            <a:gradFill>
              <a:gsLst>
                <a:gs pos="0">
                  <a:schemeClr val="accent1">
                    <a:lumMod val="5000"/>
                    <a:lumOff val="95000"/>
                  </a:schemeClr>
                </a:gs>
                <a:gs pos="100000">
                  <a:srgbClr val="CFAEC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D1D30BB6-D616-40CE-B2FB-BBE33F3A23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4201" y="6272178"/>
              <a:ext cx="2200675" cy="547540"/>
            </a:xfrm>
            <a:prstGeom prst="rect">
              <a:avLst/>
            </a:prstGeom>
          </p:spPr>
        </p:pic>
        <p:sp>
          <p:nvSpPr>
            <p:cNvPr id="11" name="Rectangle 10">
              <a:extLst>
                <a:ext uri="{FF2B5EF4-FFF2-40B4-BE49-F238E27FC236}">
                  <a16:creationId xmlns:a16="http://schemas.microsoft.com/office/drawing/2014/main" id="{B1D12693-52E7-4A60-B43B-D0DFA28FF4B8}"/>
                </a:ext>
              </a:extLst>
            </p:cNvPr>
            <p:cNvSpPr/>
            <p:nvPr/>
          </p:nvSpPr>
          <p:spPr>
            <a:xfrm>
              <a:off x="3055819" y="6395091"/>
              <a:ext cx="2877205" cy="230832"/>
            </a:xfrm>
            <a:prstGeom prst="rect">
              <a:avLst/>
            </a:prstGeom>
            <a:noFill/>
          </p:spPr>
          <p:txBody>
            <a:bodyPr wrap="square" lIns="91440" tIns="45720" rIns="91440" bIns="45720">
              <a:spAutoFit/>
            </a:bodyPr>
            <a:lstStyle/>
            <a:p>
              <a:pPr algn="ctr"/>
              <a:r>
                <a:rPr lang="en-US" sz="900" b="0" i="1" dirty="0">
                  <a:ln w="0"/>
                  <a:solidFill>
                    <a:schemeClr val="accent1"/>
                  </a:solidFill>
                  <a:effectLst/>
                  <a:latin typeface="Arial" panose="020B0604020202020204" pitchFamily="34" charset="0"/>
                  <a:cs typeface="Arial" panose="020B0604020202020204" pitchFamily="34" charset="0"/>
                </a:rPr>
                <a:t>Where Materials Begin and Society Benefits</a:t>
              </a:r>
            </a:p>
          </p:txBody>
        </p:sp>
        <p:pic>
          <p:nvPicPr>
            <p:cNvPr id="12" name="Picture 6" descr="G:\Apodaca Work Current\NSF logo\NEW NSF Logo Design\Final\BitmapLogo_NOLayers_F.png">
              <a:extLst>
                <a:ext uri="{FF2B5EF4-FFF2-40B4-BE49-F238E27FC236}">
                  <a16:creationId xmlns:a16="http://schemas.microsoft.com/office/drawing/2014/main" id="{F15D63B7-D6AC-4D16-A3FF-67A9EA8A3FBD}"/>
                </a:ext>
              </a:extLst>
            </p:cNvPr>
            <p:cNvPicPr>
              <a:picLocks noChangeAspect="1" noChangeArrowheads="1"/>
            </p:cNvPicPr>
            <p:nvPr/>
          </p:nvPicPr>
          <p:blipFill>
            <a:blip r:embed="rId3" cstate="print"/>
            <a:srcRect/>
            <a:stretch>
              <a:fillRect/>
            </a:stretch>
          </p:blipFill>
          <p:spPr bwMode="auto">
            <a:xfrm>
              <a:off x="246524" y="6257889"/>
              <a:ext cx="616493" cy="619937"/>
            </a:xfrm>
            <a:prstGeom prst="rect">
              <a:avLst/>
            </a:prstGeom>
            <a:noFill/>
            <a:ln w="9525">
              <a:noFill/>
              <a:miter lim="800000"/>
              <a:headEnd/>
              <a:tailEnd/>
            </a:ln>
          </p:spPr>
        </p:pic>
      </p:grpSp>
      <p:sp>
        <p:nvSpPr>
          <p:cNvPr id="13" name="Slide Number Placeholder 6">
            <a:extLst>
              <a:ext uri="{FF2B5EF4-FFF2-40B4-BE49-F238E27FC236}">
                <a16:creationId xmlns:a16="http://schemas.microsoft.com/office/drawing/2014/main" id="{F1879F59-781A-49BB-BF9A-CCA5B51EF70B}"/>
              </a:ext>
            </a:extLst>
          </p:cNvPr>
          <p:cNvSpPr txBox="1">
            <a:spLocks/>
          </p:cNvSpPr>
          <p:nvPr userDrawn="1"/>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000" dirty="0">
              <a:solidFill>
                <a:schemeClr val="tx1"/>
              </a:solidFill>
            </a:endParaRPr>
          </a:p>
        </p:txBody>
      </p:sp>
      <p:grpSp>
        <p:nvGrpSpPr>
          <p:cNvPr id="2" name="Group 1">
            <a:extLst>
              <a:ext uri="{FF2B5EF4-FFF2-40B4-BE49-F238E27FC236}">
                <a16:creationId xmlns:a16="http://schemas.microsoft.com/office/drawing/2014/main" id="{9C35AE24-2FFE-43AC-8D0E-2C1F1775D353}"/>
              </a:ext>
            </a:extLst>
          </p:cNvPr>
          <p:cNvGrpSpPr/>
          <p:nvPr userDrawn="1"/>
        </p:nvGrpSpPr>
        <p:grpSpPr>
          <a:xfrm>
            <a:off x="1" y="136525"/>
            <a:ext cx="3219519" cy="417702"/>
            <a:chOff x="0" y="261462"/>
            <a:chExt cx="3219519" cy="417702"/>
          </a:xfrm>
        </p:grpSpPr>
        <p:sp>
          <p:nvSpPr>
            <p:cNvPr id="18" name="Rectangle 17">
              <a:extLst>
                <a:ext uri="{FF2B5EF4-FFF2-40B4-BE49-F238E27FC236}">
                  <a16:creationId xmlns:a16="http://schemas.microsoft.com/office/drawing/2014/main" id="{6DB8D7F3-969C-475E-B572-7EC9EB537821}"/>
                </a:ext>
              </a:extLst>
            </p:cNvPr>
            <p:cNvSpPr/>
            <p:nvPr userDrawn="1"/>
          </p:nvSpPr>
          <p:spPr>
            <a:xfrm>
              <a:off x="0" y="262753"/>
              <a:ext cx="2765425" cy="41641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ight Triangle 18">
              <a:extLst>
                <a:ext uri="{FF2B5EF4-FFF2-40B4-BE49-F238E27FC236}">
                  <a16:creationId xmlns:a16="http://schemas.microsoft.com/office/drawing/2014/main" id="{5DB0C155-8A7C-43CC-9880-AC3AE5A1C484}"/>
                </a:ext>
              </a:extLst>
            </p:cNvPr>
            <p:cNvSpPr/>
            <p:nvPr userDrawn="1"/>
          </p:nvSpPr>
          <p:spPr>
            <a:xfrm>
              <a:off x="2762250" y="261462"/>
              <a:ext cx="457269" cy="417701"/>
            </a:xfrm>
            <a:prstGeom prst="r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 name="Group 19">
            <a:extLst>
              <a:ext uri="{FF2B5EF4-FFF2-40B4-BE49-F238E27FC236}">
                <a16:creationId xmlns:a16="http://schemas.microsoft.com/office/drawing/2014/main" id="{5D4ECD3F-7969-485E-B278-53AC0106BB8A}"/>
              </a:ext>
            </a:extLst>
          </p:cNvPr>
          <p:cNvGrpSpPr/>
          <p:nvPr userDrawn="1"/>
        </p:nvGrpSpPr>
        <p:grpSpPr>
          <a:xfrm>
            <a:off x="4707584" y="807282"/>
            <a:ext cx="7484416" cy="444970"/>
            <a:chOff x="4707584" y="910048"/>
            <a:chExt cx="7484416" cy="444970"/>
          </a:xfrm>
          <a:solidFill>
            <a:schemeClr val="accent4">
              <a:lumMod val="40000"/>
              <a:lumOff val="60000"/>
            </a:schemeClr>
          </a:solidFill>
        </p:grpSpPr>
        <p:sp>
          <p:nvSpPr>
            <p:cNvPr id="21" name="Rectangle 20">
              <a:extLst>
                <a:ext uri="{FF2B5EF4-FFF2-40B4-BE49-F238E27FC236}">
                  <a16:creationId xmlns:a16="http://schemas.microsoft.com/office/drawing/2014/main" id="{025E91AE-8319-479A-ADB1-63FB2919E1FE}"/>
                </a:ext>
              </a:extLst>
            </p:cNvPr>
            <p:cNvSpPr/>
            <p:nvPr/>
          </p:nvSpPr>
          <p:spPr>
            <a:xfrm>
              <a:off x="5164853" y="910048"/>
              <a:ext cx="7027147" cy="4449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ight Triangle 21">
              <a:extLst>
                <a:ext uri="{FF2B5EF4-FFF2-40B4-BE49-F238E27FC236}">
                  <a16:creationId xmlns:a16="http://schemas.microsoft.com/office/drawing/2014/main" id="{F552B3A4-7B10-43CC-A171-543453CE49FF}"/>
                </a:ext>
              </a:extLst>
            </p:cNvPr>
            <p:cNvSpPr/>
            <p:nvPr/>
          </p:nvSpPr>
          <p:spPr>
            <a:xfrm rot="10800000">
              <a:off x="4707584" y="910048"/>
              <a:ext cx="457269" cy="44497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 name="Group 22">
            <a:extLst>
              <a:ext uri="{FF2B5EF4-FFF2-40B4-BE49-F238E27FC236}">
                <a16:creationId xmlns:a16="http://schemas.microsoft.com/office/drawing/2014/main" id="{390E5B9A-ABC2-4C17-A58C-E2F4BE865018}"/>
              </a:ext>
            </a:extLst>
          </p:cNvPr>
          <p:cNvGrpSpPr/>
          <p:nvPr userDrawn="1"/>
        </p:nvGrpSpPr>
        <p:grpSpPr>
          <a:xfrm>
            <a:off x="0" y="73769"/>
            <a:ext cx="3219519" cy="417702"/>
            <a:chOff x="0" y="261462"/>
            <a:chExt cx="3219519" cy="417702"/>
          </a:xfrm>
        </p:grpSpPr>
        <p:sp>
          <p:nvSpPr>
            <p:cNvPr id="24" name="Rectangle 23">
              <a:extLst>
                <a:ext uri="{FF2B5EF4-FFF2-40B4-BE49-F238E27FC236}">
                  <a16:creationId xmlns:a16="http://schemas.microsoft.com/office/drawing/2014/main" id="{8DE408ED-2610-4A02-89E2-948756405E64}"/>
                </a:ext>
              </a:extLst>
            </p:cNvPr>
            <p:cNvSpPr/>
            <p:nvPr userDrawn="1"/>
          </p:nvSpPr>
          <p:spPr>
            <a:xfrm>
              <a:off x="0" y="262753"/>
              <a:ext cx="2765425" cy="41641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ight Triangle 24">
              <a:extLst>
                <a:ext uri="{FF2B5EF4-FFF2-40B4-BE49-F238E27FC236}">
                  <a16:creationId xmlns:a16="http://schemas.microsoft.com/office/drawing/2014/main" id="{76E3B448-16DD-467E-867A-1541BE5B6316}"/>
                </a:ext>
              </a:extLst>
            </p:cNvPr>
            <p:cNvSpPr/>
            <p:nvPr userDrawn="1"/>
          </p:nvSpPr>
          <p:spPr>
            <a:xfrm>
              <a:off x="2762250" y="261462"/>
              <a:ext cx="457269" cy="417701"/>
            </a:xfrm>
            <a:prstGeom prst="r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7798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4515" y="152008"/>
            <a:ext cx="10962967" cy="566719"/>
          </a:xfrm>
        </p:spPr>
        <p:txBody>
          <a:bodyPr>
            <a:normAutofit/>
          </a:bodyPr>
          <a:lstStyle>
            <a:lvl1pPr algn="ctr">
              <a:defRPr sz="2800" b="0">
                <a:solidFill>
                  <a:srgbClr val="C00000"/>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614514" y="1211301"/>
            <a:ext cx="10962967" cy="4351338"/>
          </a:xfrm>
        </p:spPr>
        <p:txBody>
          <a:bodyPr/>
          <a:lstStyle>
            <a:lvl1pPr marL="341313" indent="-341313">
              <a:buClr>
                <a:schemeClr val="accent4">
                  <a:lumMod val="75000"/>
                </a:schemeClr>
              </a:buClr>
              <a:buFont typeface="Wingdings" panose="05000000000000000000" pitchFamily="2" charset="2"/>
              <a:buChar char="Ø"/>
              <a:defRPr sz="2400"/>
            </a:lvl1pPr>
            <a:lvl2pPr marL="742950" indent="-285750">
              <a:buClr>
                <a:srgbClr val="00B050"/>
              </a:buClr>
              <a:buSzPct val="88000"/>
              <a:buFont typeface="Wingdings" panose="05000000000000000000" pitchFamily="2" charset="2"/>
              <a:buChar char="v"/>
              <a:defRPr sz="2000">
                <a:solidFill>
                  <a:srgbClr val="0070C0"/>
                </a:solidFill>
              </a:defRPr>
            </a:lvl2pPr>
            <a:lvl3pPr>
              <a:defRPr sz="18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B1FBA00-CEC0-FF45-A57B-8470651015F1}" type="datetimeFigureOut">
              <a:rPr lang="en-US" smtClean="0"/>
              <a:t>3/22/2023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C91C77-9858-7D47-A426-16DA4062646D}" type="slidenum">
              <a:rPr lang="en-US" smtClean="0"/>
              <a:t>‹#›</a:t>
            </a:fld>
            <a:endParaRPr lang="en-US" dirty="0"/>
          </a:p>
        </p:txBody>
      </p:sp>
      <p:grpSp>
        <p:nvGrpSpPr>
          <p:cNvPr id="8" name="Group 7">
            <a:extLst>
              <a:ext uri="{FF2B5EF4-FFF2-40B4-BE49-F238E27FC236}">
                <a16:creationId xmlns:a16="http://schemas.microsoft.com/office/drawing/2014/main" id="{A6FE884D-58A3-4184-AB17-66534DCC4DB6}"/>
              </a:ext>
            </a:extLst>
          </p:cNvPr>
          <p:cNvGrpSpPr/>
          <p:nvPr userDrawn="1"/>
        </p:nvGrpSpPr>
        <p:grpSpPr>
          <a:xfrm>
            <a:off x="0" y="6163799"/>
            <a:ext cx="12192000" cy="733878"/>
            <a:chOff x="0" y="6163799"/>
            <a:chExt cx="12192000" cy="733878"/>
          </a:xfrm>
        </p:grpSpPr>
        <p:sp>
          <p:nvSpPr>
            <p:cNvPr id="9" name="Rectangle 8">
              <a:extLst>
                <a:ext uri="{FF2B5EF4-FFF2-40B4-BE49-F238E27FC236}">
                  <a16:creationId xmlns:a16="http://schemas.microsoft.com/office/drawing/2014/main" id="{CB81B90C-32BC-4424-9FC3-8820F4F831FD}"/>
                </a:ext>
              </a:extLst>
            </p:cNvPr>
            <p:cNvSpPr/>
            <p:nvPr/>
          </p:nvSpPr>
          <p:spPr>
            <a:xfrm>
              <a:off x="0" y="6163799"/>
              <a:ext cx="12192000" cy="733878"/>
            </a:xfrm>
            <a:prstGeom prst="rect">
              <a:avLst/>
            </a:prstGeom>
            <a:gradFill>
              <a:gsLst>
                <a:gs pos="0">
                  <a:schemeClr val="accent1">
                    <a:lumMod val="5000"/>
                    <a:lumOff val="95000"/>
                  </a:schemeClr>
                </a:gs>
                <a:gs pos="100000">
                  <a:srgbClr val="CFAEC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D1D30BB6-D616-40CE-B2FB-BBE33F3A23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4694" y="6201502"/>
              <a:ext cx="2445810" cy="608531"/>
            </a:xfrm>
            <a:prstGeom prst="rect">
              <a:avLst/>
            </a:prstGeom>
          </p:spPr>
        </p:pic>
        <p:sp>
          <p:nvSpPr>
            <p:cNvPr id="11" name="Rectangle 10">
              <a:extLst>
                <a:ext uri="{FF2B5EF4-FFF2-40B4-BE49-F238E27FC236}">
                  <a16:creationId xmlns:a16="http://schemas.microsoft.com/office/drawing/2014/main" id="{B1D12693-52E7-4A60-B43B-D0DFA28FF4B8}"/>
                </a:ext>
              </a:extLst>
            </p:cNvPr>
            <p:cNvSpPr/>
            <p:nvPr/>
          </p:nvSpPr>
          <p:spPr>
            <a:xfrm>
              <a:off x="3921219" y="6374350"/>
              <a:ext cx="4693357" cy="369332"/>
            </a:xfrm>
            <a:prstGeom prst="rect">
              <a:avLst/>
            </a:prstGeom>
            <a:noFill/>
          </p:spPr>
          <p:txBody>
            <a:bodyPr wrap="square" lIns="91440" tIns="45720" rIns="91440" bIns="45720">
              <a:spAutoFit/>
            </a:bodyPr>
            <a:lstStyle/>
            <a:p>
              <a:pPr algn="ct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Where Materials Begin &amp; Society Benefits</a:t>
              </a:r>
            </a:p>
          </p:txBody>
        </p:sp>
        <p:pic>
          <p:nvPicPr>
            <p:cNvPr id="12" name="Picture 6" descr="G:\Apodaca Work Current\NSF logo\NEW NSF Logo Design\Final\BitmapLogo_NOLayers_F.png">
              <a:extLst>
                <a:ext uri="{FF2B5EF4-FFF2-40B4-BE49-F238E27FC236}">
                  <a16:creationId xmlns:a16="http://schemas.microsoft.com/office/drawing/2014/main" id="{F15D63B7-D6AC-4D16-A3FF-67A9EA8A3FBD}"/>
                </a:ext>
              </a:extLst>
            </p:cNvPr>
            <p:cNvPicPr>
              <a:picLocks noChangeAspect="1" noChangeArrowheads="1"/>
            </p:cNvPicPr>
            <p:nvPr/>
          </p:nvPicPr>
          <p:blipFill>
            <a:blip r:embed="rId3" cstate="print"/>
            <a:srcRect/>
            <a:stretch>
              <a:fillRect/>
            </a:stretch>
          </p:blipFill>
          <p:spPr bwMode="auto">
            <a:xfrm>
              <a:off x="350381" y="6201502"/>
              <a:ext cx="647112" cy="650727"/>
            </a:xfrm>
            <a:prstGeom prst="rect">
              <a:avLst/>
            </a:prstGeom>
            <a:noFill/>
            <a:ln w="9525">
              <a:noFill/>
              <a:miter lim="800000"/>
              <a:headEnd/>
              <a:tailEnd/>
            </a:ln>
          </p:spPr>
        </p:pic>
      </p:grpSp>
      <p:sp>
        <p:nvSpPr>
          <p:cNvPr id="13" name="Slide Number Placeholder 6">
            <a:extLst>
              <a:ext uri="{FF2B5EF4-FFF2-40B4-BE49-F238E27FC236}">
                <a16:creationId xmlns:a16="http://schemas.microsoft.com/office/drawing/2014/main" id="{F1879F59-781A-49BB-BF9A-CCA5B51EF70B}"/>
              </a:ext>
            </a:extLst>
          </p:cNvPr>
          <p:cNvSpPr txBox="1">
            <a:spLocks/>
          </p:cNvSpPr>
          <p:nvPr userDrawn="1"/>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B52E7C3-15CD-4B7F-B5C0-8618139B0E1C}" type="slidenum">
              <a:rPr lang="en-US" sz="2000" smtClean="0">
                <a:solidFill>
                  <a:schemeClr val="tx1"/>
                </a:solidFill>
              </a:rPr>
              <a:t>‹#›</a:t>
            </a:fld>
            <a:endParaRPr lang="en-US" sz="2000" dirty="0">
              <a:solidFill>
                <a:schemeClr val="tx1"/>
              </a:solidFill>
            </a:endParaRPr>
          </a:p>
        </p:txBody>
      </p:sp>
      <p:sp>
        <p:nvSpPr>
          <p:cNvPr id="15" name="TextBox 14">
            <a:extLst>
              <a:ext uri="{FF2B5EF4-FFF2-40B4-BE49-F238E27FC236}">
                <a16:creationId xmlns:a16="http://schemas.microsoft.com/office/drawing/2014/main" id="{DC6F2311-A370-47F6-8671-AADFADC6F053}"/>
              </a:ext>
            </a:extLst>
          </p:cNvPr>
          <p:cNvSpPr txBox="1"/>
          <p:nvPr userDrawn="1"/>
        </p:nvSpPr>
        <p:spPr>
          <a:xfrm>
            <a:off x="25052" y="-3562"/>
            <a:ext cx="12192000" cy="131031"/>
          </a:xfrm>
          <a:prstGeom prst="rect">
            <a:avLst/>
          </a:prstGeom>
          <a:gradFill>
            <a:gsLst>
              <a:gs pos="0">
                <a:schemeClr val="accent6"/>
              </a:gs>
              <a:gs pos="35000">
                <a:schemeClr val="accent1">
                  <a:lumMod val="0"/>
                  <a:lumOff val="100000"/>
                </a:schemeClr>
              </a:gs>
              <a:gs pos="100000">
                <a:schemeClr val="accent1">
                  <a:lumMod val="100000"/>
                </a:schemeClr>
              </a:gs>
            </a:gsLst>
            <a:path path="circle">
              <a:fillToRect l="50000" t="-80000" r="50000" b="180000"/>
            </a:path>
          </a:gradFill>
        </p:spPr>
        <p:txBody>
          <a:bodyPr wrap="square" rtlCol="0">
            <a:spAutoFit/>
          </a:bodyPr>
          <a:lstStyle/>
          <a:p>
            <a:endParaRPr lang="en-US" sz="400" dirty="0"/>
          </a:p>
        </p:txBody>
      </p:sp>
      <p:sp>
        <p:nvSpPr>
          <p:cNvPr id="7" name="hcSlideMaster.1_Title and ContentHeader">
            <a:extLst>
              <a:ext uri="{FF2B5EF4-FFF2-40B4-BE49-F238E27FC236}">
                <a16:creationId xmlns:a16="http://schemas.microsoft.com/office/drawing/2014/main" id="{62AA1B33-DA4F-8EDF-138B-374F20C47B7A}"/>
              </a:ext>
            </a:extLst>
          </p:cNvPr>
          <p:cNvSpPr txBox="1"/>
          <p:nvPr userDrawn="1"/>
        </p:nvSpPr>
        <p:spPr>
          <a:xfrm>
            <a:off x="0" y="0"/>
            <a:ext cx="12192000" cy="369332"/>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594305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1FBA00-CEC0-FF45-A57B-8470651015F1}" type="datetimeFigureOut">
              <a:rPr lang="en-US" smtClean="0"/>
              <a:t>3/22/2023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3C91C77-9858-7D47-A426-16DA4062646D}" type="slidenum">
              <a:rPr lang="en-US" smtClean="0"/>
              <a:t>‹#›</a:t>
            </a:fld>
            <a:endParaRPr lang="en-US" dirty="0"/>
          </a:p>
        </p:txBody>
      </p:sp>
      <p:sp>
        <p:nvSpPr>
          <p:cNvPr id="5" name="hcSlideMaster.BlankHeader">
            <a:extLst>
              <a:ext uri="{FF2B5EF4-FFF2-40B4-BE49-F238E27FC236}">
                <a16:creationId xmlns:a16="http://schemas.microsoft.com/office/drawing/2014/main" id="{28F9D369-970A-2294-CB7E-4F2C45B75EE2}"/>
              </a:ext>
            </a:extLst>
          </p:cNvPr>
          <p:cNvSpPr txBox="1"/>
          <p:nvPr userDrawn="1"/>
        </p:nvSpPr>
        <p:spPr>
          <a:xfrm>
            <a:off x="0" y="0"/>
            <a:ext cx="12192000" cy="369332"/>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5931807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1FBA00-CEC0-FF45-A57B-8470651015F1}" type="datetimeFigureOut">
              <a:rPr lang="en-US" smtClean="0"/>
              <a:t>3/22/2023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C91C77-9858-7D47-A426-16DA4062646D}" type="slidenum">
              <a:rPr lang="en-US" smtClean="0"/>
              <a:t>‹#›</a:t>
            </a:fld>
            <a:endParaRPr lang="en-US" dirty="0"/>
          </a:p>
        </p:txBody>
      </p:sp>
    </p:spTree>
    <p:extLst>
      <p:ext uri="{BB962C8B-B14F-4D97-AF65-F5344CB8AC3E}">
        <p14:creationId xmlns:p14="http://schemas.microsoft.com/office/powerpoint/2010/main" val="15846327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85" r:id="rId3"/>
    <p:sldLayoutId id="2147483684" r:id="rId4"/>
    <p:sldLayoutId id="2147483679"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B5F67-D43C-4406-A78E-D20527F1F17F}"/>
              </a:ext>
            </a:extLst>
          </p:cNvPr>
          <p:cNvSpPr>
            <a:spLocks noGrp="1"/>
          </p:cNvSpPr>
          <p:nvPr>
            <p:ph type="title" idx="4294967295"/>
          </p:nvPr>
        </p:nvSpPr>
        <p:spPr>
          <a:xfrm>
            <a:off x="4432300" y="150813"/>
            <a:ext cx="7759700" cy="566737"/>
          </a:xfrm>
        </p:spPr>
        <p:txBody>
          <a:bodyPr>
            <a:normAutofit fontScale="90000"/>
          </a:bodyPr>
          <a:lstStyle/>
          <a:p>
            <a:r>
              <a:rPr lang="en-US" sz="2000" b="1" dirty="0">
                <a:solidFill>
                  <a:srgbClr val="C00000"/>
                </a:solidFill>
                <a:latin typeface="Arial" panose="020B0604020202020204" pitchFamily="34" charset="0"/>
                <a:cs typeface="Arial" panose="020B0604020202020204" pitchFamily="34" charset="0"/>
              </a:rPr>
              <a:t>National Science Foundation Director visits BioPACIFIC MIP facilities</a:t>
            </a:r>
          </a:p>
        </p:txBody>
      </p:sp>
      <p:sp>
        <p:nvSpPr>
          <p:cNvPr id="5" name="TextBox 4">
            <a:extLst>
              <a:ext uri="{FF2B5EF4-FFF2-40B4-BE49-F238E27FC236}">
                <a16:creationId xmlns:a16="http://schemas.microsoft.com/office/drawing/2014/main" id="{9ED36953-0DFC-4F49-9298-E739FD3F2CFC}"/>
              </a:ext>
            </a:extLst>
          </p:cNvPr>
          <p:cNvSpPr txBox="1"/>
          <p:nvPr/>
        </p:nvSpPr>
        <p:spPr>
          <a:xfrm>
            <a:off x="100483" y="18587"/>
            <a:ext cx="2666780" cy="584775"/>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BioPACIFIC MIP at UCLA DMR-1933487</a:t>
            </a:r>
          </a:p>
        </p:txBody>
      </p:sp>
      <p:sp>
        <p:nvSpPr>
          <p:cNvPr id="7" name="Rectangle 6">
            <a:extLst>
              <a:ext uri="{FF2B5EF4-FFF2-40B4-BE49-F238E27FC236}">
                <a16:creationId xmlns:a16="http://schemas.microsoft.com/office/drawing/2014/main" id="{386F1C4C-66FF-4C4C-A15E-FBB5BE953C6F}"/>
              </a:ext>
            </a:extLst>
          </p:cNvPr>
          <p:cNvSpPr/>
          <p:nvPr/>
        </p:nvSpPr>
        <p:spPr>
          <a:xfrm>
            <a:off x="100483" y="506602"/>
            <a:ext cx="3003806" cy="338554"/>
          </a:xfrm>
          <a:prstGeom prst="rect">
            <a:avLst/>
          </a:prstGeom>
        </p:spPr>
        <p:txBody>
          <a:bodyPr wrap="square" anchor="ctr">
            <a:spAutoFit/>
          </a:bodyPr>
          <a:lstStyle/>
          <a:p>
            <a:r>
              <a:rPr lang="en-US" sz="1600" b="1" dirty="0">
                <a:solidFill>
                  <a:schemeClr val="accent2">
                    <a:lumMod val="20000"/>
                    <a:lumOff val="80000"/>
                  </a:schemeClr>
                </a:solidFill>
                <a:latin typeface="Arial" panose="020B0604020202020204" pitchFamily="34" charset="0"/>
                <a:cs typeface="Arial" panose="020B0604020202020204" pitchFamily="34" charset="0"/>
              </a:rPr>
              <a:t>2022</a:t>
            </a:r>
          </a:p>
        </p:txBody>
      </p:sp>
      <p:sp>
        <p:nvSpPr>
          <p:cNvPr id="21" name="TextBox 20">
            <a:extLst>
              <a:ext uri="{FF2B5EF4-FFF2-40B4-BE49-F238E27FC236}">
                <a16:creationId xmlns:a16="http://schemas.microsoft.com/office/drawing/2014/main" id="{426A9296-2844-4E28-A508-770A45A2E9C0}"/>
              </a:ext>
            </a:extLst>
          </p:cNvPr>
          <p:cNvSpPr txBox="1"/>
          <p:nvPr/>
        </p:nvSpPr>
        <p:spPr>
          <a:xfrm>
            <a:off x="5622122" y="845156"/>
            <a:ext cx="3702039" cy="338554"/>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University of California Los Angeles</a:t>
            </a:r>
          </a:p>
        </p:txBody>
      </p:sp>
      <p:sp>
        <p:nvSpPr>
          <p:cNvPr id="3" name="Text Box 28">
            <a:extLst>
              <a:ext uri="{FF2B5EF4-FFF2-40B4-BE49-F238E27FC236}">
                <a16:creationId xmlns:a16="http://schemas.microsoft.com/office/drawing/2014/main" id="{1ECF6B61-63FD-47EF-B775-0F2DBA9AD6D4}"/>
              </a:ext>
            </a:extLst>
          </p:cNvPr>
          <p:cNvSpPr txBox="1">
            <a:spLocks noChangeArrowheads="1"/>
          </p:cNvSpPr>
          <p:nvPr/>
        </p:nvSpPr>
        <p:spPr bwMode="auto">
          <a:xfrm>
            <a:off x="202180" y="1443944"/>
            <a:ext cx="4800110"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sz="1200" dirty="0">
                <a:latin typeface="Arial"/>
                <a:cs typeface="Arial"/>
              </a:rPr>
              <a:t>Dr. Sethuraman Panchanathan, Director of the National Science Foundation, visited UCLA on September 14, 2022, to meet with students, faculty members, and campus leaders. Through small group discussions, facility tours, and a public seminar, he offered words of inspiration on how the research community can best influence and guide the next generation of scientists and engineers.</a:t>
            </a:r>
          </a:p>
          <a:p>
            <a:pPr algn="just" eaLnBrk="1" hangingPunct="1"/>
            <a:endParaRPr lang="en-US" sz="1200" dirty="0"/>
          </a:p>
          <a:p>
            <a:pPr algn="just" eaLnBrk="1" hangingPunct="1"/>
            <a:r>
              <a:rPr lang="en-US" sz="1200" dirty="0"/>
              <a:t>In meetings with different groups throughout the day, Dr. Panchanathan emphasized that accessibility and inclusivity must be at the forefront of all research efforts. He also highlighted the NSF’s commitment to collaboration with other federal agencies, industry partners, cities, states, and countries across the globe to enhance the speed, scale and impact of discovery-driven science.</a:t>
            </a:r>
          </a:p>
          <a:p>
            <a:pPr algn="just" eaLnBrk="1" hangingPunct="1"/>
            <a:endParaRPr lang="en-US" sz="1200" dirty="0"/>
          </a:p>
          <a:p>
            <a:pPr algn="just" eaLnBrk="1" hangingPunct="1"/>
            <a:r>
              <a:rPr lang="en-US" sz="1200" dirty="0">
                <a:latin typeface="Arial"/>
                <a:cs typeface="Arial"/>
              </a:rPr>
              <a:t>As part of his visit, Dr. Panchanathan visited the BioPACIFIC Materials Innovation Platform facilities to meet with its leadership and technical staff. He highlighted the importance of open-access research infrastructure and workforce development to the NSF mission, particularly in the context of developing a basic research to commercialization pipeline. He also gave passionate arguments on the need to support and deliver value to individuals, groups, and regions that have been underrepresented in scientific research, which is key component of BioPACIFIC MIP’s core mission. </a:t>
            </a:r>
            <a:endParaRPr lang="en-US" sz="1200" dirty="0"/>
          </a:p>
        </p:txBody>
      </p:sp>
      <p:sp>
        <p:nvSpPr>
          <p:cNvPr id="8" name="Rectangle 37">
            <a:extLst>
              <a:ext uri="{FF2B5EF4-FFF2-40B4-BE49-F238E27FC236}">
                <a16:creationId xmlns:a16="http://schemas.microsoft.com/office/drawing/2014/main" id="{0D7491B8-BB70-4859-9BB7-EB60800EB5C9}"/>
              </a:ext>
              <a:ext uri="{C183D7F6-B498-43B3-948B-1728B52AA6E4}">
                <adec:decorative xmlns:adec="http://schemas.microsoft.com/office/drawing/2017/decorative" val="1"/>
              </a:ext>
            </a:extLst>
          </p:cNvPr>
          <p:cNvSpPr>
            <a:spLocks noChangeArrowheads="1"/>
          </p:cNvSpPr>
          <p:nvPr/>
        </p:nvSpPr>
        <p:spPr bwMode="auto">
          <a:xfrm>
            <a:off x="5105400" y="1672544"/>
            <a:ext cx="6983979" cy="388245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pic>
        <p:nvPicPr>
          <p:cNvPr id="12" name="Graphic 11">
            <a:extLst>
              <a:ext uri="{FF2B5EF4-FFF2-40B4-BE49-F238E27FC236}">
                <a16:creationId xmlns:a16="http://schemas.microsoft.com/office/drawing/2014/main" id="{C594275D-9D06-8147-9423-9048004361DC}"/>
              </a:ext>
              <a:ext uri="{C183D7F6-B498-43B3-948B-1728B52AA6E4}">
                <adec:decorative xmlns:adec="http://schemas.microsoft.com/office/drawing/2017/decorative" val="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25295" b="37353"/>
          <a:stretch/>
        </p:blipFill>
        <p:spPr>
          <a:xfrm>
            <a:off x="9687910" y="6238565"/>
            <a:ext cx="2489342" cy="604685"/>
          </a:xfrm>
          <a:prstGeom prst="rect">
            <a:avLst/>
          </a:prstGeom>
        </p:spPr>
      </p:pic>
      <p:pic>
        <p:nvPicPr>
          <p:cNvPr id="11" name="Picture 10" descr="CNSI Director Jeff Miller, Executive Director of BioPACIFIC MIP Adam Stieg and Project Scientist Matt Mecklenburg show Dr. Panchanathan BioPACIFIC MIP’s new first-of-its-kind MicroED facility.​">
            <a:extLst>
              <a:ext uri="{FF2B5EF4-FFF2-40B4-BE49-F238E27FC236}">
                <a16:creationId xmlns:a16="http://schemas.microsoft.com/office/drawing/2014/main" id="{CD5F41D2-C7D8-D3A9-9A97-FD5088C90519}"/>
              </a:ext>
            </a:extLst>
          </p:cNvPr>
          <p:cNvPicPr>
            <a:picLocks noChangeAspect="1"/>
          </p:cNvPicPr>
          <p:nvPr/>
        </p:nvPicPr>
        <p:blipFill>
          <a:blip r:embed="rId5"/>
          <a:stretch>
            <a:fillRect/>
          </a:stretch>
        </p:blipFill>
        <p:spPr>
          <a:xfrm>
            <a:off x="8620125" y="1723975"/>
            <a:ext cx="3369695" cy="2501237"/>
          </a:xfrm>
          <a:prstGeom prst="rect">
            <a:avLst/>
          </a:prstGeom>
        </p:spPr>
      </p:pic>
      <p:pic>
        <p:nvPicPr>
          <p:cNvPr id="10" name="Picture 9" descr="Executive Director of BioPACIFIC MIP, Adam Stieg and NSF Director Dr. Panchanathan during his visit at the UCLA facilities.​">
            <a:extLst>
              <a:ext uri="{FF2B5EF4-FFF2-40B4-BE49-F238E27FC236}">
                <a16:creationId xmlns:a16="http://schemas.microsoft.com/office/drawing/2014/main" id="{E3308032-52BB-8B73-0DD8-F9B48AA5A452}"/>
              </a:ext>
            </a:extLst>
          </p:cNvPr>
          <p:cNvPicPr>
            <a:picLocks noChangeAspect="1"/>
          </p:cNvPicPr>
          <p:nvPr/>
        </p:nvPicPr>
        <p:blipFill>
          <a:blip r:embed="rId6"/>
          <a:stretch>
            <a:fillRect/>
          </a:stretch>
        </p:blipFill>
        <p:spPr>
          <a:xfrm>
            <a:off x="5214393" y="1723975"/>
            <a:ext cx="3302622" cy="2493156"/>
          </a:xfrm>
          <a:prstGeom prst="rect">
            <a:avLst/>
          </a:prstGeom>
        </p:spPr>
      </p:pic>
      <p:sp>
        <p:nvSpPr>
          <p:cNvPr id="13" name="TextBox 12" descr="&#10;">
            <a:extLst>
              <a:ext uri="{FF2B5EF4-FFF2-40B4-BE49-F238E27FC236}">
                <a16:creationId xmlns:a16="http://schemas.microsoft.com/office/drawing/2014/main" id="{EA482D9C-68DD-4111-B665-B20BA76C97D4}"/>
              </a:ext>
            </a:extLst>
          </p:cNvPr>
          <p:cNvSpPr txBox="1"/>
          <p:nvPr/>
        </p:nvSpPr>
        <p:spPr>
          <a:xfrm>
            <a:off x="5214392" y="4280387"/>
            <a:ext cx="3331989" cy="1179938"/>
          </a:xfrm>
          <a:prstGeom prst="rect">
            <a:avLst/>
          </a:prstGeom>
          <a:noFill/>
        </p:spPr>
        <p:txBody>
          <a:bodyPr wrap="square" lIns="91440" tIns="45720" rIns="91440" bIns="45720" anchor="t">
            <a:spAutoFit/>
          </a:bodyPr>
          <a:lstStyle/>
          <a:p>
            <a:pPr algn="ctr">
              <a:lnSpc>
                <a:spcPct val="120000"/>
              </a:lnSpc>
            </a:pPr>
            <a:r>
              <a:rPr lang="en-US" sz="1200" i="1" dirty="0">
                <a:latin typeface="Arial"/>
                <a:cs typeface="Arial"/>
              </a:rPr>
              <a:t>BioPACIFIC MIP Executive Director Adam Stieg and NSF Director Dr. Panchanathan tour the Living Biofoundry at UCLA, a facility that enables automated synthetic biology and microbial engineering for materials discovery.  </a:t>
            </a:r>
          </a:p>
        </p:txBody>
      </p:sp>
      <p:sp>
        <p:nvSpPr>
          <p:cNvPr id="4" name="TextBox 3" descr="&#10;">
            <a:extLst>
              <a:ext uri="{FF2B5EF4-FFF2-40B4-BE49-F238E27FC236}">
                <a16:creationId xmlns:a16="http://schemas.microsoft.com/office/drawing/2014/main" id="{2DBE90A1-5F8D-2E47-ED3F-86FAE8E06AE3}"/>
              </a:ext>
            </a:extLst>
          </p:cNvPr>
          <p:cNvSpPr txBox="1"/>
          <p:nvPr/>
        </p:nvSpPr>
        <p:spPr>
          <a:xfrm>
            <a:off x="8517015" y="4280386"/>
            <a:ext cx="3572364" cy="1184363"/>
          </a:xfrm>
          <a:prstGeom prst="rect">
            <a:avLst/>
          </a:prstGeom>
          <a:noFill/>
        </p:spPr>
        <p:txBody>
          <a:bodyPr wrap="square" lIns="91440" tIns="45720" rIns="91440" bIns="45720" anchor="t">
            <a:spAutoFit/>
          </a:bodyPr>
          <a:lstStyle/>
          <a:p>
            <a:pPr algn="ctr">
              <a:lnSpc>
                <a:spcPct val="120000"/>
              </a:lnSpc>
            </a:pPr>
            <a:r>
              <a:rPr lang="en-US" sz="1200" i="1" dirty="0">
                <a:latin typeface="Arial"/>
                <a:cs typeface="Arial"/>
              </a:rPr>
              <a:t>(From left to right) CNSI Director Jeff Miller, Dr. Panchanathan, BioPACIFIC MIP Executive Director Adam Stieg and BioPACIFIC MIP Project Scientist Matthew Mecklenburg discuss the BioPACIFIC MIP’s microelectron diffraction facility.</a:t>
            </a:r>
            <a:endParaRPr lang="en-US" sz="1200" dirty="0">
              <a:ea typeface="Calibri"/>
              <a:cs typeface="Calibri"/>
            </a:endParaRPr>
          </a:p>
        </p:txBody>
      </p:sp>
    </p:spTree>
    <p:extLst>
      <p:ext uri="{BB962C8B-B14F-4D97-AF65-F5344CB8AC3E}">
        <p14:creationId xmlns:p14="http://schemas.microsoft.com/office/powerpoint/2010/main" val="386602603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4708</TotalTime>
  <Words>357</Words>
  <Application>Microsoft Office PowerPoint</Application>
  <PresentationFormat>Widescreen</PresentationFormat>
  <Paragraphs>21</Paragraphs>
  <Slides>1</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Arial</vt:lpstr>
      <vt:lpstr>Calibri</vt:lpstr>
      <vt:lpstr>Calibri Light</vt:lpstr>
      <vt:lpstr>Sitka Subheading</vt:lpstr>
      <vt:lpstr>Times New Roman</vt:lpstr>
      <vt:lpstr>Wingdings</vt:lpstr>
      <vt:lpstr>Office Theme</vt:lpstr>
      <vt:lpstr>National Science Foundation Director visits BioPACIFIC MIP facilities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TD</dc:creator>
  <cp:lastModifiedBy>Williams, Catherine</cp:lastModifiedBy>
  <cp:revision>358</cp:revision>
  <cp:lastPrinted>2018-03-20T12:31:18Z</cp:lastPrinted>
  <dcterms:created xsi:type="dcterms:W3CDTF">2017-10-05T17:34:54Z</dcterms:created>
  <dcterms:modified xsi:type="dcterms:W3CDTF">2023-03-22T14:16:52Z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dd54fd8d-e3cf-4242-92c5-10a049cab269</vt:lpwstr>
  </property>
  <property fmtid="{D5CDD505-2E9C-101B-9397-08002B2CF9AE}" pid="3" name="ContainsCUI">
    <vt:lpwstr>No</vt:lpwstr>
  </property>
</Properties>
</file>